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e Vietnam Ultra-Bold" charset="1" panose="00000900000000000000"/>
      <p:regular r:id="rId16"/>
    </p:embeddedFont>
    <p:embeddedFont>
      <p:font typeface="Be Vietnam" charset="1" panose="00000500000000000000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9247">
            <a:off x="-1737064" y="679537"/>
            <a:ext cx="4041745" cy="4114800"/>
          </a:xfrm>
          <a:custGeom>
            <a:avLst/>
            <a:gdLst/>
            <a:ahLst/>
            <a:cxnLst/>
            <a:rect r="r" b="b" t="t" l="l"/>
            <a:pathLst>
              <a:path h="4114800" w="4041745">
                <a:moveTo>
                  <a:pt x="0" y="0"/>
                </a:moveTo>
                <a:lnTo>
                  <a:pt x="4041745" y="0"/>
                </a:lnTo>
                <a:lnTo>
                  <a:pt x="40417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6437" y="1873629"/>
            <a:ext cx="4393195" cy="11988503"/>
          </a:xfrm>
          <a:custGeom>
            <a:avLst/>
            <a:gdLst/>
            <a:ahLst/>
            <a:cxnLst/>
            <a:rect r="r" b="b" t="t" l="l"/>
            <a:pathLst>
              <a:path h="11988503" w="4393195">
                <a:moveTo>
                  <a:pt x="0" y="0"/>
                </a:moveTo>
                <a:lnTo>
                  <a:pt x="4393195" y="0"/>
                </a:lnTo>
                <a:lnTo>
                  <a:pt x="4393195" y="11988504"/>
                </a:lnTo>
                <a:lnTo>
                  <a:pt x="0" y="1198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9825" y="9149168"/>
            <a:ext cx="619475" cy="619475"/>
          </a:xfrm>
          <a:custGeom>
            <a:avLst/>
            <a:gdLst/>
            <a:ahLst/>
            <a:cxnLst/>
            <a:rect r="r" b="b" t="t" l="l"/>
            <a:pathLst>
              <a:path h="619475" w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9825" y="7867881"/>
            <a:ext cx="619475" cy="619475"/>
          </a:xfrm>
          <a:custGeom>
            <a:avLst/>
            <a:gdLst/>
            <a:ahLst/>
            <a:cxnLst/>
            <a:rect r="r" b="b" t="t" l="l"/>
            <a:pathLst>
              <a:path h="619475" w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76660" y="8177618"/>
            <a:ext cx="1117496" cy="1117496"/>
          </a:xfrm>
          <a:custGeom>
            <a:avLst/>
            <a:gdLst/>
            <a:ahLst/>
            <a:cxnLst/>
            <a:rect r="r" b="b" t="t" l="l"/>
            <a:pathLst>
              <a:path h="1117496" w="1117496">
                <a:moveTo>
                  <a:pt x="0" y="0"/>
                </a:moveTo>
                <a:lnTo>
                  <a:pt x="1117496" y="0"/>
                </a:lnTo>
                <a:lnTo>
                  <a:pt x="1117496" y="1117496"/>
                </a:lnTo>
                <a:lnTo>
                  <a:pt x="0" y="1117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0055059" y="-62874"/>
            <a:ext cx="772289" cy="2183149"/>
          </a:xfrm>
          <a:custGeom>
            <a:avLst/>
            <a:gdLst/>
            <a:ahLst/>
            <a:cxnLst/>
            <a:rect r="r" b="b" t="t" l="l"/>
            <a:pathLst>
              <a:path h="2183149" w="772289">
                <a:moveTo>
                  <a:pt x="0" y="0"/>
                </a:moveTo>
                <a:lnTo>
                  <a:pt x="772289" y="0"/>
                </a:lnTo>
                <a:lnTo>
                  <a:pt x="772289" y="2183148"/>
                </a:lnTo>
                <a:lnTo>
                  <a:pt x="0" y="2183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8473" y="-2057400"/>
            <a:ext cx="4681937" cy="4114800"/>
          </a:xfrm>
          <a:custGeom>
            <a:avLst/>
            <a:gdLst/>
            <a:ahLst/>
            <a:cxnLst/>
            <a:rect r="r" b="b" t="t" l="l"/>
            <a:pathLst>
              <a:path h="4114800" w="4681937">
                <a:moveTo>
                  <a:pt x="0" y="0"/>
                </a:moveTo>
                <a:lnTo>
                  <a:pt x="4681936" y="0"/>
                </a:lnTo>
                <a:lnTo>
                  <a:pt x="4681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962602" y="7711243"/>
            <a:ext cx="4681937" cy="4114800"/>
          </a:xfrm>
          <a:custGeom>
            <a:avLst/>
            <a:gdLst/>
            <a:ahLst/>
            <a:cxnLst/>
            <a:rect r="r" b="b" t="t" l="l"/>
            <a:pathLst>
              <a:path h="4114800" w="4681937">
                <a:moveTo>
                  <a:pt x="0" y="0"/>
                </a:moveTo>
                <a:lnTo>
                  <a:pt x="4681936" y="0"/>
                </a:lnTo>
                <a:lnTo>
                  <a:pt x="4681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199972" y="1914525"/>
            <a:ext cx="10110708" cy="27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Integrated Cancer Care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04184" cy="10287000"/>
            <a:chOff x="0" y="0"/>
            <a:chExt cx="13338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583" t="0" r="17583" b="0"/>
            <a:stretch>
              <a:fillRect/>
            </a:stretch>
          </p:blipFill>
          <p:spPr>
            <a:xfrm flipH="false" flipV="false">
              <a:off x="0" y="0"/>
              <a:ext cx="13338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266126" y="3437063"/>
            <a:ext cx="4405880" cy="815088"/>
          </a:xfrm>
          <a:custGeom>
            <a:avLst/>
            <a:gdLst/>
            <a:ahLst/>
            <a:cxnLst/>
            <a:rect r="r" b="b" t="t" l="l"/>
            <a:pathLst>
              <a:path h="815088" w="4405880">
                <a:moveTo>
                  <a:pt x="0" y="0"/>
                </a:moveTo>
                <a:lnTo>
                  <a:pt x="4405880" y="0"/>
                </a:lnTo>
                <a:lnTo>
                  <a:pt x="4405880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66126" y="4318826"/>
            <a:ext cx="5233966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4184" y="5949709"/>
            <a:ext cx="8064252" cy="208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3984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Aaryak Pawar</a:t>
            </a:r>
          </a:p>
          <a:p>
            <a:pPr algn="ctr">
              <a:lnSpc>
                <a:spcPts val="5578"/>
              </a:lnSpc>
            </a:pPr>
            <a:r>
              <a:rPr lang="en-US" sz="3984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Chandra Shekar Reddy</a:t>
            </a:r>
          </a:p>
          <a:p>
            <a:pPr algn="ctr">
              <a:lnSpc>
                <a:spcPts val="5578"/>
              </a:lnSpc>
              <a:spcBef>
                <a:spcPct val="0"/>
              </a:spcBef>
            </a:pPr>
            <a:r>
              <a:rPr lang="en-US" b="true" sz="3984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Hrishi Pal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8768" y="3442963"/>
            <a:ext cx="4787355" cy="8124559"/>
          </a:xfrm>
          <a:custGeom>
            <a:avLst/>
            <a:gdLst/>
            <a:ahLst/>
            <a:cxnLst/>
            <a:rect r="r" b="b" t="t" l="l"/>
            <a:pathLst>
              <a:path h="8124559" w="4787355">
                <a:moveTo>
                  <a:pt x="0" y="0"/>
                </a:moveTo>
                <a:lnTo>
                  <a:pt x="4787355" y="0"/>
                </a:lnTo>
                <a:lnTo>
                  <a:pt x="4787355" y="8124560"/>
                </a:lnTo>
                <a:lnTo>
                  <a:pt x="0" y="81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3179" y="502477"/>
            <a:ext cx="2394191" cy="1052446"/>
          </a:xfrm>
          <a:custGeom>
            <a:avLst/>
            <a:gdLst/>
            <a:ahLst/>
            <a:cxnLst/>
            <a:rect r="r" b="b" t="t" l="l"/>
            <a:pathLst>
              <a:path h="1052446" w="2394191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7818" y="1746123"/>
            <a:ext cx="1220050" cy="1788593"/>
          </a:xfrm>
          <a:custGeom>
            <a:avLst/>
            <a:gdLst/>
            <a:ahLst/>
            <a:cxnLst/>
            <a:rect r="r" b="b" t="t" l="l"/>
            <a:pathLst>
              <a:path h="1788593" w="1220050">
                <a:moveTo>
                  <a:pt x="0" y="0"/>
                </a:moveTo>
                <a:lnTo>
                  <a:pt x="1220050" y="0"/>
                </a:lnTo>
                <a:lnTo>
                  <a:pt x="1220050" y="1788593"/>
                </a:lnTo>
                <a:lnTo>
                  <a:pt x="0" y="178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577" y="7146786"/>
            <a:ext cx="2067859" cy="2816911"/>
          </a:xfrm>
          <a:custGeom>
            <a:avLst/>
            <a:gdLst/>
            <a:ahLst/>
            <a:cxnLst/>
            <a:rect r="r" b="b" t="t" l="l"/>
            <a:pathLst>
              <a:path h="2816911" w="2067859">
                <a:moveTo>
                  <a:pt x="0" y="0"/>
                </a:moveTo>
                <a:lnTo>
                  <a:pt x="2067859" y="0"/>
                </a:lnTo>
                <a:lnTo>
                  <a:pt x="2067859" y="2816910"/>
                </a:lnTo>
                <a:lnTo>
                  <a:pt x="0" y="2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5248">
            <a:off x="2253930" y="8743849"/>
            <a:ext cx="3507160" cy="3086301"/>
          </a:xfrm>
          <a:custGeom>
            <a:avLst/>
            <a:gdLst/>
            <a:ahLst/>
            <a:cxnLst/>
            <a:rect r="r" b="b" t="t" l="l"/>
            <a:pathLst>
              <a:path h="3086301" w="3507160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18459">
            <a:off x="-756751" y="-1028700"/>
            <a:ext cx="3875828" cy="4114800"/>
          </a:xfrm>
          <a:custGeom>
            <a:avLst/>
            <a:gdLst/>
            <a:ahLst/>
            <a:cxnLst/>
            <a:rect r="r" b="b" t="t" l="l"/>
            <a:pathLst>
              <a:path h="4114800" w="3875828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2889" y="2252205"/>
            <a:ext cx="4086468" cy="776429"/>
          </a:xfrm>
          <a:custGeom>
            <a:avLst/>
            <a:gdLst/>
            <a:ahLst/>
            <a:cxnLst/>
            <a:rect r="r" b="b" t="t" l="l"/>
            <a:pathLst>
              <a:path h="776429" w="4086468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56781"/>
            <a:ext cx="7762315" cy="290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2"/>
              </a:lnSpc>
              <a:spcBef>
                <a:spcPct val="0"/>
              </a:spcBef>
            </a:pPr>
            <a:r>
              <a:rPr lang="en-US" sz="8387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5448" y="3801601"/>
            <a:ext cx="7630024" cy="551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7"/>
              </a:lnSpc>
            </a:pPr>
          </a:p>
          <a:p>
            <a:pPr algn="l" marL="564102" indent="-282051" lvl="1">
              <a:lnSpc>
                <a:spcPts val="3657"/>
              </a:lnSpc>
              <a:spcBef>
                <a:spcPct val="0"/>
              </a:spcBef>
              <a:buFont typeface="Arial"/>
              <a:buChar char="•"/>
            </a:pP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Ca</a:t>
            </a: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ncer treatment requires coordination across multiple healthcare roles.</a:t>
            </a:r>
          </a:p>
          <a:p>
            <a:pPr algn="l" marL="564102" indent="-282051" lvl="1">
              <a:lnSpc>
                <a:spcPts val="3657"/>
              </a:lnSpc>
              <a:spcBef>
                <a:spcPct val="0"/>
              </a:spcBef>
              <a:buFont typeface="Arial"/>
              <a:buChar char="•"/>
            </a:pP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Managing vast amounts of sensitive data is challenging.</a:t>
            </a:r>
          </a:p>
          <a:p>
            <a:pPr algn="l" marL="564102" indent="-282051" lvl="1">
              <a:lnSpc>
                <a:spcPts val="3657"/>
              </a:lnSpc>
              <a:spcBef>
                <a:spcPct val="0"/>
              </a:spcBef>
              <a:buFont typeface="Arial"/>
              <a:buChar char="•"/>
            </a:pP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Lack of a centralized system leads to delays and errors.</a:t>
            </a:r>
          </a:p>
          <a:p>
            <a:pPr algn="l" marL="564102" indent="-282051" lvl="1">
              <a:lnSpc>
                <a:spcPts val="3657"/>
              </a:lnSpc>
              <a:spcBef>
                <a:spcPct val="0"/>
              </a:spcBef>
              <a:buFont typeface="Arial"/>
              <a:buChar char="•"/>
            </a:pP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Timely communication is essential for better treatment outcomes.</a:t>
            </a:r>
          </a:p>
          <a:p>
            <a:pPr algn="l" marL="564102" indent="-282051" lvl="1">
              <a:lnSpc>
                <a:spcPts val="3657"/>
              </a:lnSpc>
              <a:spcBef>
                <a:spcPct val="0"/>
              </a:spcBef>
              <a:buFont typeface="Arial"/>
              <a:buChar char="•"/>
            </a:pPr>
            <a:r>
              <a:rPr lang="en-US" sz="261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Robust data privacy is needed to protect patient information.</a:t>
            </a:r>
          </a:p>
          <a:p>
            <a:pPr algn="l">
              <a:lnSpc>
                <a:spcPts val="3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4669" y="0"/>
            <a:ext cx="8163331" cy="10287000"/>
            <a:chOff x="0" y="0"/>
            <a:chExt cx="1088444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322" t="0" r="17773" b="0"/>
            <a:stretch>
              <a:fillRect/>
            </a:stretch>
          </p:blipFill>
          <p:spPr>
            <a:xfrm flipH="false" flipV="false">
              <a:off x="0" y="0"/>
              <a:ext cx="1088444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3877661">
            <a:off x="5964053" y="8015076"/>
            <a:ext cx="3456432" cy="4114800"/>
          </a:xfrm>
          <a:custGeom>
            <a:avLst/>
            <a:gdLst/>
            <a:ahLst/>
            <a:cxnLst/>
            <a:rect r="r" b="b" t="t" l="l"/>
            <a:pathLst>
              <a:path h="4114800" w="3456432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6210" y="-2360972"/>
            <a:ext cx="4253023" cy="4114800"/>
          </a:xfrm>
          <a:custGeom>
            <a:avLst/>
            <a:gdLst/>
            <a:ahLst/>
            <a:cxnLst/>
            <a:rect r="r" b="b" t="t" l="l"/>
            <a:pathLst>
              <a:path h="4114800" w="4253023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566" y="1391885"/>
            <a:ext cx="882048" cy="1053191"/>
          </a:xfrm>
          <a:custGeom>
            <a:avLst/>
            <a:gdLst/>
            <a:ahLst/>
            <a:cxnLst/>
            <a:rect r="r" b="b" t="t" l="l"/>
            <a:pathLst>
              <a:path h="1053191" w="882048">
                <a:moveTo>
                  <a:pt x="0" y="0"/>
                </a:moveTo>
                <a:lnTo>
                  <a:pt x="882048" y="0"/>
                </a:lnTo>
                <a:lnTo>
                  <a:pt x="882048" y="1053191"/>
                </a:lnTo>
                <a:lnTo>
                  <a:pt x="0" y="1053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1566" y="2514759"/>
            <a:ext cx="8102434" cy="27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Project 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36701"/>
            <a:ext cx="7994106" cy="282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142" indent="-216571" lvl="1">
              <a:lnSpc>
                <a:spcPts val="2808"/>
              </a:lnSpc>
              <a:buFont typeface="Arial"/>
              <a:buChar char="•"/>
            </a:pP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Develop a multi-role network system for oncology treatment.</a:t>
            </a:r>
          </a:p>
          <a:p>
            <a:pPr algn="l" marL="433142" indent="-216571" lvl="1">
              <a:lnSpc>
                <a:spcPts val="2808"/>
              </a:lnSpc>
              <a:spcBef>
                <a:spcPct val="0"/>
              </a:spcBef>
              <a:buFont typeface="Arial"/>
              <a:buChar char="•"/>
            </a:pP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Provide role-specifi</a:t>
            </a: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 workflows (Doctor, Nurse, Pharmacist, etc.).</a:t>
            </a:r>
          </a:p>
          <a:p>
            <a:pPr algn="l" marL="433142" indent="-216571" lvl="1">
              <a:lnSpc>
                <a:spcPts val="2808"/>
              </a:lnSpc>
              <a:spcBef>
                <a:spcPct val="0"/>
              </a:spcBef>
              <a:buFont typeface="Arial"/>
              <a:buChar char="•"/>
            </a:pP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Enable secure data storage using SQLite.</a:t>
            </a:r>
          </a:p>
          <a:p>
            <a:pPr algn="l" marL="433142" indent="-216571" lvl="1">
              <a:lnSpc>
                <a:spcPts val="2808"/>
              </a:lnSpc>
              <a:spcBef>
                <a:spcPct val="0"/>
              </a:spcBef>
              <a:buFont typeface="Arial"/>
              <a:buChar char="•"/>
            </a:pP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Simplify insurance claim processing and medical administration.</a:t>
            </a:r>
          </a:p>
          <a:p>
            <a:pPr algn="l" marL="433142" indent="-216571" lvl="1">
              <a:lnSpc>
                <a:spcPts val="2808"/>
              </a:lnSpc>
              <a:spcBef>
                <a:spcPct val="0"/>
              </a:spcBef>
              <a:buFont typeface="Arial"/>
              <a:buChar char="•"/>
            </a:pPr>
            <a:r>
              <a:rPr lang="en-US" sz="200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Enhance transparency and collaboration across networks.</a:t>
            </a:r>
          </a:p>
          <a:p>
            <a:pPr algn="l">
              <a:lnSpc>
                <a:spcPts val="28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" t="-26300" r="-29658" b="-309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5832" y="4115994"/>
            <a:ext cx="6478335" cy="899171"/>
            <a:chOff x="0" y="0"/>
            <a:chExt cx="1706228" cy="236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6228" cy="236819"/>
            </a:xfrm>
            <a:custGeom>
              <a:avLst/>
              <a:gdLst/>
              <a:ahLst/>
              <a:cxnLst/>
              <a:rect r="r" b="b" t="t" l="l"/>
              <a:pathLst>
                <a:path h="236819" w="1706228">
                  <a:moveTo>
                    <a:pt x="60947" y="0"/>
                  </a:moveTo>
                  <a:lnTo>
                    <a:pt x="1645281" y="0"/>
                  </a:lnTo>
                  <a:cubicBezTo>
                    <a:pt x="1678941" y="0"/>
                    <a:pt x="1706228" y="27287"/>
                    <a:pt x="1706228" y="60947"/>
                  </a:cubicBezTo>
                  <a:lnTo>
                    <a:pt x="1706228" y="175871"/>
                  </a:lnTo>
                  <a:cubicBezTo>
                    <a:pt x="1706228" y="209532"/>
                    <a:pt x="1678941" y="236819"/>
                    <a:pt x="1645281" y="236819"/>
                  </a:cubicBezTo>
                  <a:lnTo>
                    <a:pt x="60947" y="236819"/>
                  </a:lnTo>
                  <a:cubicBezTo>
                    <a:pt x="27287" y="236819"/>
                    <a:pt x="0" y="209532"/>
                    <a:pt x="0" y="175871"/>
                  </a:cubicBezTo>
                  <a:lnTo>
                    <a:pt x="0" y="60947"/>
                  </a:lnTo>
                  <a:cubicBezTo>
                    <a:pt x="0" y="27287"/>
                    <a:pt x="27287" y="0"/>
                    <a:pt x="60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06228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75832" y="5472365"/>
            <a:ext cx="7308558" cy="899171"/>
            <a:chOff x="0" y="0"/>
            <a:chExt cx="1924888" cy="236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4888" cy="236819"/>
            </a:xfrm>
            <a:custGeom>
              <a:avLst/>
              <a:gdLst/>
              <a:ahLst/>
              <a:cxnLst/>
              <a:rect r="r" b="b" t="t" l="l"/>
              <a:pathLst>
                <a:path h="236819" w="1924888">
                  <a:moveTo>
                    <a:pt x="54024" y="0"/>
                  </a:moveTo>
                  <a:lnTo>
                    <a:pt x="1870864" y="0"/>
                  </a:lnTo>
                  <a:cubicBezTo>
                    <a:pt x="1885192" y="0"/>
                    <a:pt x="1898933" y="5692"/>
                    <a:pt x="1909064" y="15823"/>
                  </a:cubicBezTo>
                  <a:cubicBezTo>
                    <a:pt x="1919196" y="25955"/>
                    <a:pt x="1924888" y="39696"/>
                    <a:pt x="1924888" y="54024"/>
                  </a:cubicBezTo>
                  <a:lnTo>
                    <a:pt x="1924888" y="182795"/>
                  </a:lnTo>
                  <a:cubicBezTo>
                    <a:pt x="1924888" y="197123"/>
                    <a:pt x="1919196" y="210864"/>
                    <a:pt x="1909064" y="220996"/>
                  </a:cubicBezTo>
                  <a:cubicBezTo>
                    <a:pt x="1898933" y="231127"/>
                    <a:pt x="1885192" y="236819"/>
                    <a:pt x="1870864" y="236819"/>
                  </a:cubicBezTo>
                  <a:lnTo>
                    <a:pt x="54024" y="236819"/>
                  </a:lnTo>
                  <a:cubicBezTo>
                    <a:pt x="39696" y="236819"/>
                    <a:pt x="25955" y="231127"/>
                    <a:pt x="15823" y="220996"/>
                  </a:cubicBezTo>
                  <a:cubicBezTo>
                    <a:pt x="5692" y="210864"/>
                    <a:pt x="0" y="197123"/>
                    <a:pt x="0" y="182795"/>
                  </a:cubicBezTo>
                  <a:lnTo>
                    <a:pt x="0" y="54024"/>
                  </a:lnTo>
                  <a:cubicBezTo>
                    <a:pt x="0" y="39696"/>
                    <a:pt x="5692" y="25955"/>
                    <a:pt x="15823" y="15823"/>
                  </a:cubicBezTo>
                  <a:cubicBezTo>
                    <a:pt x="25955" y="5692"/>
                    <a:pt x="39696" y="0"/>
                    <a:pt x="54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24888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75832" y="6828737"/>
            <a:ext cx="7932816" cy="899171"/>
            <a:chOff x="0" y="0"/>
            <a:chExt cx="2089301" cy="236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9301" cy="236819"/>
            </a:xfrm>
            <a:custGeom>
              <a:avLst/>
              <a:gdLst/>
              <a:ahLst/>
              <a:cxnLst/>
              <a:rect r="r" b="b" t="t" l="l"/>
              <a:pathLst>
                <a:path h="236819" w="2089301">
                  <a:moveTo>
                    <a:pt x="49773" y="0"/>
                  </a:moveTo>
                  <a:lnTo>
                    <a:pt x="2039529" y="0"/>
                  </a:lnTo>
                  <a:cubicBezTo>
                    <a:pt x="2067017" y="0"/>
                    <a:pt x="2089301" y="22284"/>
                    <a:pt x="2089301" y="49773"/>
                  </a:cubicBezTo>
                  <a:lnTo>
                    <a:pt x="2089301" y="187046"/>
                  </a:lnTo>
                  <a:cubicBezTo>
                    <a:pt x="2089301" y="214535"/>
                    <a:pt x="2067017" y="236819"/>
                    <a:pt x="2039529" y="236819"/>
                  </a:cubicBezTo>
                  <a:lnTo>
                    <a:pt x="49773" y="236819"/>
                  </a:lnTo>
                  <a:cubicBezTo>
                    <a:pt x="22284" y="236819"/>
                    <a:pt x="0" y="214535"/>
                    <a:pt x="0" y="187046"/>
                  </a:cubicBezTo>
                  <a:lnTo>
                    <a:pt x="0" y="49773"/>
                  </a:lnTo>
                  <a:cubicBezTo>
                    <a:pt x="0" y="22284"/>
                    <a:pt x="22284" y="0"/>
                    <a:pt x="497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89301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75832" y="8185108"/>
            <a:ext cx="5576769" cy="899171"/>
            <a:chOff x="0" y="0"/>
            <a:chExt cx="1468779" cy="236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779" cy="236819"/>
            </a:xfrm>
            <a:custGeom>
              <a:avLst/>
              <a:gdLst/>
              <a:ahLst/>
              <a:cxnLst/>
              <a:rect r="r" b="b" t="t" l="l"/>
              <a:pathLst>
                <a:path h="236819" w="1468779">
                  <a:moveTo>
                    <a:pt x="70800" y="0"/>
                  </a:moveTo>
                  <a:lnTo>
                    <a:pt x="1397978" y="0"/>
                  </a:lnTo>
                  <a:cubicBezTo>
                    <a:pt x="1416756" y="0"/>
                    <a:pt x="1434764" y="7459"/>
                    <a:pt x="1448042" y="20737"/>
                  </a:cubicBezTo>
                  <a:cubicBezTo>
                    <a:pt x="1461319" y="34015"/>
                    <a:pt x="1468779" y="52023"/>
                    <a:pt x="1468779" y="70800"/>
                  </a:cubicBezTo>
                  <a:lnTo>
                    <a:pt x="1468779" y="166018"/>
                  </a:lnTo>
                  <a:cubicBezTo>
                    <a:pt x="1468779" y="184796"/>
                    <a:pt x="1461319" y="202804"/>
                    <a:pt x="1448042" y="216082"/>
                  </a:cubicBezTo>
                  <a:cubicBezTo>
                    <a:pt x="1434764" y="229360"/>
                    <a:pt x="1416756" y="236819"/>
                    <a:pt x="1397978" y="236819"/>
                  </a:cubicBezTo>
                  <a:lnTo>
                    <a:pt x="70800" y="236819"/>
                  </a:lnTo>
                  <a:cubicBezTo>
                    <a:pt x="31698" y="236819"/>
                    <a:pt x="0" y="205120"/>
                    <a:pt x="0" y="166018"/>
                  </a:cubicBezTo>
                  <a:lnTo>
                    <a:pt x="0" y="70800"/>
                  </a:lnTo>
                  <a:cubicBezTo>
                    <a:pt x="0" y="52023"/>
                    <a:pt x="7459" y="34015"/>
                    <a:pt x="20737" y="20737"/>
                  </a:cubicBezTo>
                  <a:cubicBezTo>
                    <a:pt x="34015" y="7459"/>
                    <a:pt x="52023" y="0"/>
                    <a:pt x="708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8779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25813" y="4253854"/>
            <a:ext cx="723890" cy="623450"/>
          </a:xfrm>
          <a:custGeom>
            <a:avLst/>
            <a:gdLst/>
            <a:ahLst/>
            <a:cxnLst/>
            <a:rect r="r" b="b" t="t" l="l"/>
            <a:pathLst>
              <a:path h="623450" w="723890">
                <a:moveTo>
                  <a:pt x="0" y="0"/>
                </a:moveTo>
                <a:lnTo>
                  <a:pt x="723890" y="0"/>
                </a:lnTo>
                <a:lnTo>
                  <a:pt x="723890" y="623450"/>
                </a:lnTo>
                <a:lnTo>
                  <a:pt x="0" y="623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572909" y="8146400"/>
            <a:ext cx="429698" cy="976587"/>
          </a:xfrm>
          <a:custGeom>
            <a:avLst/>
            <a:gdLst/>
            <a:ahLst/>
            <a:cxnLst/>
            <a:rect r="r" b="b" t="t" l="l"/>
            <a:pathLst>
              <a:path h="976587" w="429698">
                <a:moveTo>
                  <a:pt x="0" y="0"/>
                </a:moveTo>
                <a:lnTo>
                  <a:pt x="429698" y="0"/>
                </a:lnTo>
                <a:lnTo>
                  <a:pt x="429698" y="976587"/>
                </a:lnTo>
                <a:lnTo>
                  <a:pt x="0" y="97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7920">
            <a:off x="2438937" y="6677986"/>
            <a:ext cx="697642" cy="1124473"/>
          </a:xfrm>
          <a:custGeom>
            <a:avLst/>
            <a:gdLst/>
            <a:ahLst/>
            <a:cxnLst/>
            <a:rect r="r" b="b" t="t" l="l"/>
            <a:pathLst>
              <a:path h="1124473" w="697642">
                <a:moveTo>
                  <a:pt x="0" y="0"/>
                </a:moveTo>
                <a:lnTo>
                  <a:pt x="697642" y="0"/>
                </a:lnTo>
                <a:lnTo>
                  <a:pt x="697642" y="1124473"/>
                </a:lnTo>
                <a:lnTo>
                  <a:pt x="0" y="1124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246635">
            <a:off x="2494883" y="5420352"/>
            <a:ext cx="462725" cy="1003197"/>
          </a:xfrm>
          <a:custGeom>
            <a:avLst/>
            <a:gdLst/>
            <a:ahLst/>
            <a:cxnLst/>
            <a:rect r="r" b="b" t="t" l="l"/>
            <a:pathLst>
              <a:path h="1003197" w="462725">
                <a:moveTo>
                  <a:pt x="0" y="0"/>
                </a:moveTo>
                <a:lnTo>
                  <a:pt x="462725" y="0"/>
                </a:lnTo>
                <a:lnTo>
                  <a:pt x="462725" y="1003197"/>
                </a:lnTo>
                <a:lnTo>
                  <a:pt x="0" y="10031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16252" y="8229600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264831" y="321628"/>
            <a:ext cx="2529662" cy="1141510"/>
          </a:xfrm>
          <a:custGeom>
            <a:avLst/>
            <a:gdLst/>
            <a:ahLst/>
            <a:cxnLst/>
            <a:rect r="r" b="b" t="t" l="l"/>
            <a:pathLst>
              <a:path h="1141510" w="2529662">
                <a:moveTo>
                  <a:pt x="0" y="0"/>
                </a:moveTo>
                <a:lnTo>
                  <a:pt x="2529662" y="0"/>
                </a:lnTo>
                <a:lnTo>
                  <a:pt x="2529662" y="1141511"/>
                </a:lnTo>
                <a:lnTo>
                  <a:pt x="0" y="11415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75832" y="885825"/>
            <a:ext cx="7932816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tru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Enterprises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3474" y="4251572"/>
            <a:ext cx="4696393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Administration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43474" y="5607943"/>
            <a:ext cx="5364621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Pharmacy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43474" y="6964314"/>
            <a:ext cx="5931603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Insurance 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43474" y="8320686"/>
            <a:ext cx="3643428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Health Center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3B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2340">
            <a:off x="-246465" y="4748795"/>
            <a:ext cx="6208971" cy="4773147"/>
          </a:xfrm>
          <a:custGeom>
            <a:avLst/>
            <a:gdLst/>
            <a:ahLst/>
            <a:cxnLst/>
            <a:rect r="r" b="b" t="t" l="l"/>
            <a:pathLst>
              <a:path h="4773147" w="6208971">
                <a:moveTo>
                  <a:pt x="0" y="0"/>
                </a:moveTo>
                <a:lnTo>
                  <a:pt x="6208971" y="0"/>
                </a:lnTo>
                <a:lnTo>
                  <a:pt x="6208971" y="4773147"/>
                </a:lnTo>
                <a:lnTo>
                  <a:pt x="0" y="47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218" y="3807385"/>
            <a:ext cx="6194717" cy="6479615"/>
          </a:xfrm>
          <a:custGeom>
            <a:avLst/>
            <a:gdLst/>
            <a:ahLst/>
            <a:cxnLst/>
            <a:rect r="r" b="b" t="t" l="l"/>
            <a:pathLst>
              <a:path h="6479615" w="6194717">
                <a:moveTo>
                  <a:pt x="0" y="0"/>
                </a:moveTo>
                <a:lnTo>
                  <a:pt x="6194717" y="0"/>
                </a:lnTo>
                <a:lnTo>
                  <a:pt x="6194717" y="6479615"/>
                </a:lnTo>
                <a:lnTo>
                  <a:pt x="0" y="6479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4308" y="8707756"/>
            <a:ext cx="1201733" cy="1101088"/>
          </a:xfrm>
          <a:custGeom>
            <a:avLst/>
            <a:gdLst/>
            <a:ahLst/>
            <a:cxnLst/>
            <a:rect r="r" b="b" t="t" l="l"/>
            <a:pathLst>
              <a:path h="1101088" w="1201733">
                <a:moveTo>
                  <a:pt x="0" y="0"/>
                </a:moveTo>
                <a:lnTo>
                  <a:pt x="1201734" y="0"/>
                </a:lnTo>
                <a:lnTo>
                  <a:pt x="1201734" y="1101088"/>
                </a:lnTo>
                <a:lnTo>
                  <a:pt x="0" y="110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400000">
            <a:off x="14281674" y="-1177749"/>
            <a:ext cx="1762921" cy="3310650"/>
          </a:xfrm>
          <a:custGeom>
            <a:avLst/>
            <a:gdLst/>
            <a:ahLst/>
            <a:cxnLst/>
            <a:rect r="r" b="b" t="t" l="l"/>
            <a:pathLst>
              <a:path h="3310650" w="1762921">
                <a:moveTo>
                  <a:pt x="1762920" y="3310650"/>
                </a:moveTo>
                <a:lnTo>
                  <a:pt x="0" y="3310650"/>
                </a:lnTo>
                <a:lnTo>
                  <a:pt x="0" y="0"/>
                </a:lnTo>
                <a:lnTo>
                  <a:pt x="1762920" y="0"/>
                </a:lnTo>
                <a:lnTo>
                  <a:pt x="1762920" y="331065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216161"/>
            <a:ext cx="18288000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b="true" sz="803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1401" y="3021804"/>
            <a:ext cx="11500000" cy="59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Administrator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Administration Secretary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Administration Treasurer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Administration Health Officer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Oncologist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Radiologist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Lab Assistant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3B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2340">
            <a:off x="-210989" y="5038508"/>
            <a:ext cx="6208971" cy="4773147"/>
          </a:xfrm>
          <a:custGeom>
            <a:avLst/>
            <a:gdLst/>
            <a:ahLst/>
            <a:cxnLst/>
            <a:rect r="r" b="b" t="t" l="l"/>
            <a:pathLst>
              <a:path h="4773147" w="6208971">
                <a:moveTo>
                  <a:pt x="0" y="0"/>
                </a:moveTo>
                <a:lnTo>
                  <a:pt x="6208972" y="0"/>
                </a:lnTo>
                <a:lnTo>
                  <a:pt x="6208972" y="4773147"/>
                </a:lnTo>
                <a:lnTo>
                  <a:pt x="0" y="47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8433" y="3807385"/>
            <a:ext cx="6194717" cy="6479615"/>
          </a:xfrm>
          <a:custGeom>
            <a:avLst/>
            <a:gdLst/>
            <a:ahLst/>
            <a:cxnLst/>
            <a:rect r="r" b="b" t="t" l="l"/>
            <a:pathLst>
              <a:path h="6479615" w="6194717">
                <a:moveTo>
                  <a:pt x="0" y="0"/>
                </a:moveTo>
                <a:lnTo>
                  <a:pt x="6194717" y="0"/>
                </a:lnTo>
                <a:lnTo>
                  <a:pt x="6194717" y="6479615"/>
                </a:lnTo>
                <a:lnTo>
                  <a:pt x="0" y="6479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4308" y="8707756"/>
            <a:ext cx="1201733" cy="1101088"/>
          </a:xfrm>
          <a:custGeom>
            <a:avLst/>
            <a:gdLst/>
            <a:ahLst/>
            <a:cxnLst/>
            <a:rect r="r" b="b" t="t" l="l"/>
            <a:pathLst>
              <a:path h="1101088" w="1201733">
                <a:moveTo>
                  <a:pt x="0" y="0"/>
                </a:moveTo>
                <a:lnTo>
                  <a:pt x="1201734" y="0"/>
                </a:lnTo>
                <a:lnTo>
                  <a:pt x="1201734" y="1101088"/>
                </a:lnTo>
                <a:lnTo>
                  <a:pt x="0" y="110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400000">
            <a:off x="14281674" y="-1177749"/>
            <a:ext cx="1762921" cy="3310650"/>
          </a:xfrm>
          <a:custGeom>
            <a:avLst/>
            <a:gdLst/>
            <a:ahLst/>
            <a:cxnLst/>
            <a:rect r="r" b="b" t="t" l="l"/>
            <a:pathLst>
              <a:path h="3310650" w="1762921">
                <a:moveTo>
                  <a:pt x="1762920" y="3310650"/>
                </a:moveTo>
                <a:lnTo>
                  <a:pt x="0" y="3310650"/>
                </a:lnTo>
                <a:lnTo>
                  <a:pt x="0" y="0"/>
                </a:lnTo>
                <a:lnTo>
                  <a:pt x="1762920" y="0"/>
                </a:lnTo>
                <a:lnTo>
                  <a:pt x="1762920" y="331065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487577"/>
            <a:ext cx="18288000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b="true" sz="803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1401" y="3021804"/>
            <a:ext cx="11500000" cy="59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Nurse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Pharmacist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Patient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Insurance Agent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Insurance Policy Planner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Insurance Finance Manager</a:t>
            </a:r>
          </a:p>
          <a:p>
            <a:pPr algn="l" marL="1041164" indent="-520582" lvl="1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Receptionist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3B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7393" y="1620558"/>
            <a:ext cx="11753214" cy="8560753"/>
          </a:xfrm>
          <a:custGeom>
            <a:avLst/>
            <a:gdLst/>
            <a:ahLst/>
            <a:cxnLst/>
            <a:rect r="r" b="b" t="t" l="l"/>
            <a:pathLst>
              <a:path h="8560753" w="11753214">
                <a:moveTo>
                  <a:pt x="0" y="0"/>
                </a:moveTo>
                <a:lnTo>
                  <a:pt x="11753214" y="0"/>
                </a:lnTo>
                <a:lnTo>
                  <a:pt x="11753214" y="8560753"/>
                </a:lnTo>
                <a:lnTo>
                  <a:pt x="0" y="856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37" t="-9730" r="-14537" b="-57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59703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Uml Class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3B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627" y="2012105"/>
            <a:ext cx="16008673" cy="7486637"/>
          </a:xfrm>
          <a:custGeom>
            <a:avLst/>
            <a:gdLst/>
            <a:ahLst/>
            <a:cxnLst/>
            <a:rect r="r" b="b" t="t" l="l"/>
            <a:pathLst>
              <a:path h="7486637" w="16008673">
                <a:moveTo>
                  <a:pt x="0" y="0"/>
                </a:moveTo>
                <a:lnTo>
                  <a:pt x="16008673" y="0"/>
                </a:lnTo>
                <a:lnTo>
                  <a:pt x="16008673" y="7486637"/>
                </a:lnTo>
                <a:lnTo>
                  <a:pt x="0" y="748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69228"/>
            <a:ext cx="18288000" cy="14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3"/>
              </a:lnSpc>
            </a:pPr>
            <a:r>
              <a:rPr lang="en-US" sz="831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Level Component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76883" y="-741025"/>
            <a:ext cx="2196274" cy="4114800"/>
          </a:xfrm>
          <a:custGeom>
            <a:avLst/>
            <a:gdLst/>
            <a:ahLst/>
            <a:cxnLst/>
            <a:rect r="r" b="b" t="t" l="l"/>
            <a:pathLst>
              <a:path h="4114800" w="2196274">
                <a:moveTo>
                  <a:pt x="0" y="0"/>
                </a:moveTo>
                <a:lnTo>
                  <a:pt x="2196275" y="0"/>
                </a:lnTo>
                <a:lnTo>
                  <a:pt x="2196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452" y="2414512"/>
            <a:ext cx="6313074" cy="7225263"/>
          </a:xfrm>
          <a:custGeom>
            <a:avLst/>
            <a:gdLst/>
            <a:ahLst/>
            <a:cxnLst/>
            <a:rect r="r" b="b" t="t" l="l"/>
            <a:pathLst>
              <a:path h="7225263" w="6313074">
                <a:moveTo>
                  <a:pt x="0" y="0"/>
                </a:moveTo>
                <a:lnTo>
                  <a:pt x="6313074" y="0"/>
                </a:lnTo>
                <a:lnTo>
                  <a:pt x="6313074" y="7225264"/>
                </a:lnTo>
                <a:lnTo>
                  <a:pt x="0" y="722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452" y="-1839162"/>
            <a:ext cx="4253023" cy="4114800"/>
          </a:xfrm>
          <a:custGeom>
            <a:avLst/>
            <a:gdLst/>
            <a:ahLst/>
            <a:cxnLst/>
            <a:rect r="r" b="b" t="t" l="l"/>
            <a:pathLst>
              <a:path h="4114800" w="4253023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94142" y="2132763"/>
            <a:ext cx="6927972" cy="27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true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Advanced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4142" y="5236793"/>
            <a:ext cx="8063258" cy="327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727" indent="-288364" lvl="1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Modular ecosystem structure with hierarchical control.</a:t>
            </a:r>
          </a:p>
          <a:p>
            <a:pPr algn="l" marL="576727" indent="-288364" lvl="1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Role-based access and authentication.</a:t>
            </a:r>
          </a:p>
          <a:p>
            <a:pPr algn="l" marL="576727" indent="-288364" lvl="1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Secure patient record handling using SQLite.</a:t>
            </a:r>
          </a:p>
          <a:p>
            <a:pPr algn="l" marL="576727" indent="-288364" lvl="1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Expandable architecture supporting multiple networks.</a:t>
            </a:r>
          </a:p>
          <a:p>
            <a:pPr algn="l" marL="576727" indent="-288364" lvl="1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Support for claim processing and auditing.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DAGlNxwJPAk</dc:identifier>
  <dcterms:modified xsi:type="dcterms:W3CDTF">2011-08-01T06:04:30Z</dcterms:modified>
  <cp:revision>1</cp:revision>
  <dc:title>Your paragraph text (Presentation)</dc:title>
</cp:coreProperties>
</file>